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4630400" cy="8229600"/>
  <p:notesSz cx="8229600" cy="14630400"/>
  <p:embeddedFontLst>
    <p:embeddedFont>
      <p:font typeface="Raleway"/>
      <p:regular r:id="rId21"/>
    </p:embeddedFont>
    <p:embeddedFont>
      <p:font typeface="Raleway"/>
      <p:regular r:id="rId22"/>
    </p:embeddedFont>
    <p:embeddedFont>
      <p:font typeface="Raleway"/>
      <p:regular r:id="rId23"/>
    </p:embeddedFont>
    <p:embeddedFont>
      <p:font typeface="Raleway"/>
      <p:regular r:id="rId24"/>
    </p:embeddedFont>
    <p:embeddedFont>
      <p:font typeface="Roboto"/>
      <p:regular r:id="rId25"/>
    </p:embeddedFont>
    <p:embeddedFont>
      <p:font typeface="Roboto"/>
      <p:regular r:id="rId26"/>
    </p:embeddedFont>
    <p:embeddedFont>
      <p:font typeface="Roboto"/>
      <p:regular r:id="rId27"/>
    </p:embeddedFont>
    <p:embeddedFont>
      <p:font typeface="Roboto"/>
      <p:regular r:id="rId2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Relationship Id="rId24" Type="http://schemas.openxmlformats.org/officeDocument/2006/relationships/font" Target="fonts/font4.fntdata"/><Relationship Id="rId25" Type="http://schemas.openxmlformats.org/officeDocument/2006/relationships/font" Target="fonts/font5.fntdata"/><Relationship Id="rId26" Type="http://schemas.openxmlformats.org/officeDocument/2006/relationships/font" Target="fonts/font6.fntdata"/><Relationship Id="rId27" Type="http://schemas.openxmlformats.org/officeDocument/2006/relationships/font" Target="fonts/font7.fntdata"/><Relationship Id="rId28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015-1.png>
</file>

<file path=ppt/media/image-11-1.png>
</file>

<file path=ppt/media/image-11-2.png>
</file>

<file path=ppt/media/image-11-3.png>
</file>

<file path=ppt/media/image-12-1.png>
</file>

<file path=ppt/media/image-14-1.png>
</file>

<file path=ppt/media/image-2-1.png>
</file>

<file path=ppt/media/image-6-1.png>
</file>

<file path=ppt/media/image-7-1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5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ppvizer.fr/magazine/operations/gestion-de-projet/cahier-des-charges" TargetMode="External"/><Relationship Id="rId1" Type="http://schemas.openxmlformats.org/officeDocument/2006/relationships/image" Target="../media/image-14-1.png"/><Relationship Id="rId3" Type="http://schemas.openxmlformats.org/officeDocument/2006/relationships/slideLayout" Target="../slideLayouts/slideLayout15.xml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61987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 Cahier des Charges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 cahier des charges, un document crucial pour la réussite de tout projet numérique.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62720"/>
            <a:ext cx="128641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Étape 6 : déterminer une enveloppe budgétaire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711660"/>
            <a:ext cx="6521410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Estimation Globale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449497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Fournissez une estimation du budget global pour guider les prestataires.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711660"/>
            <a:ext cx="6521410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42014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Évolutivité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542014" y="6449497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Prenez en compte l’évolutivité du projet sur le long terme.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11915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Étape 7 : préciser les délais de réalisation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2959179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Date Butoir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46222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Définissez la date de livraison du livrable final.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80498" y="4469249"/>
            <a:ext cx="14763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Jalonnement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759762"/>
            <a:ext cx="69038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Proposez un planning avec des jalons et des livrables intermédiaires.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C7C7D0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8593" y="6195774"/>
            <a:ext cx="15132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Diagramme de Gantt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Utilisez un diagramme de Gantt pour visualiser le planning du projet.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1255" y="585192"/>
            <a:ext cx="7654290" cy="1330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Étape 8 : Les spécifications fonctionnelles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231255" y="2340888"/>
            <a:ext cx="3667482" cy="702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5500" dirty="0"/>
          </a:p>
        </p:txBody>
      </p:sp>
      <p:sp>
        <p:nvSpPr>
          <p:cNvPr id="5" name="Text 2"/>
          <p:cNvSpPr/>
          <p:nvPr/>
        </p:nvSpPr>
        <p:spPr>
          <a:xfrm>
            <a:off x="6734770" y="3309104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Fonctionnalités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231255" y="3769162"/>
            <a:ext cx="3667482" cy="1021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Décrivez en détail les fonctionnalités du projet, leurs objectifs, et leurs cibles.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0217944" y="2340888"/>
            <a:ext cx="3667601" cy="702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5500" dirty="0"/>
          </a:p>
        </p:txBody>
      </p:sp>
      <p:sp>
        <p:nvSpPr>
          <p:cNvPr id="8" name="Text 5"/>
          <p:cNvSpPr/>
          <p:nvPr/>
        </p:nvSpPr>
        <p:spPr>
          <a:xfrm>
            <a:off x="10721578" y="3309104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Arborescence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217944" y="3769162"/>
            <a:ext cx="3667601" cy="1021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Proposez une vision de l’arborescence du site internet ou de l’application mobile.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231255" y="5535454"/>
            <a:ext cx="3667482" cy="702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5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5500" dirty="0"/>
          </a:p>
        </p:txBody>
      </p:sp>
      <p:sp>
        <p:nvSpPr>
          <p:cNvPr id="11" name="Text 8"/>
          <p:cNvSpPr/>
          <p:nvPr/>
        </p:nvSpPr>
        <p:spPr>
          <a:xfrm>
            <a:off x="6734770" y="6503670"/>
            <a:ext cx="26603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Contenu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231255" y="6963728"/>
            <a:ext cx="3667482" cy="681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Recensez les types de contenus, leur présentation, et leur gestion.</a:t>
            </a:r>
            <a:endParaRPr lang="en-US" sz="16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1927"/>
            <a:ext cx="113724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Étape 9 : Les spécifications fonctionnelles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118711" y="3244334"/>
            <a:ext cx="30480" cy="290322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4" name="Shape 2"/>
          <p:cNvSpPr/>
          <p:nvPr/>
        </p:nvSpPr>
        <p:spPr>
          <a:xfrm>
            <a:off x="1358622" y="373939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5" name="Shape 3"/>
          <p:cNvSpPr/>
          <p:nvPr/>
        </p:nvSpPr>
        <p:spPr>
          <a:xfrm>
            <a:off x="878800" y="34994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61085" y="3584496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381488" y="3471148"/>
            <a:ext cx="114551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 langage informatique.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1358622" y="478274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9" name="Shape 7"/>
          <p:cNvSpPr/>
          <p:nvPr/>
        </p:nvSpPr>
        <p:spPr>
          <a:xfrm>
            <a:off x="878800" y="454283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45250" y="4627840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2381488" y="4514493"/>
            <a:ext cx="114551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L’hébergement des données.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358622" y="5826085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13" name="Shape 11"/>
          <p:cNvSpPr/>
          <p:nvPr/>
        </p:nvSpPr>
        <p:spPr>
          <a:xfrm>
            <a:off x="878800" y="558617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43107" y="5671185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2381488" y="5557838"/>
            <a:ext cx="114551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Les contraintes d’intégration ou de compatibilité.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739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Que faut-il retenir 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2292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cahier des charges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est donc un document complet et structuré qui doit répondre à toutes les questions clés pour assurer la réussite d’un projet. Il sert de base contractuelle, de guide tout au long du projet et de référence pour les éventuelles validations.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968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sources : </a:t>
            </a:r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1B1B27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https://www.appvizer.fr/magazine/operations/gestion-de-projet/cahier-des-charges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312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Qu'est-ce qu'un cahier des charges 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8899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 cahier des charges, est élaboré au début d’un projet. Il formalise les éléments clés comme 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36995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Les besoins et objectifs à atteindre.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Les contraintes à respecter (budgets, délais).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2543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Les fonctionnalités attendues.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87240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C’est généralement le </a:t>
            </a:r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chef de projet</a:t>
            </a:r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qui le rédige, mais il peut aussi être confié à un prestataire externe.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83243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Pourquoi est-il indispensable 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Définir précisément les attentes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Cela évite les malentendus entre les parties prenantes.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39759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Piloter efficacement le projet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Grâce au CDC, on peut estimer le budget, les délais, et planifier les ressources nécessaires.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Prioriser les tâches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En identifiant les aspects clés, on oriente les efforts vers ce qui compte vraiment.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6029"/>
            <a:ext cx="11125557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Comment rédiger un cahier des charges ?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82241" y="2012752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61906" y="2096453"/>
            <a:ext cx="14347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1508522" y="2012752"/>
            <a:ext cx="3480078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Présentation de l’entreprise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508522" y="2845237"/>
            <a:ext cx="348007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Décrire brièvement l’entreprise et son contexte.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2080" y="2012752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76148" y="2096453"/>
            <a:ext cx="174665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00" dirty="0"/>
          </a:p>
        </p:txBody>
      </p:sp>
      <p:sp>
        <p:nvSpPr>
          <p:cNvPr id="9" name="Text 7"/>
          <p:cNvSpPr/>
          <p:nvPr/>
        </p:nvSpPr>
        <p:spPr>
          <a:xfrm>
            <a:off x="5938361" y="2012752"/>
            <a:ext cx="2852976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Présentation du projet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938361" y="2496026"/>
            <a:ext cx="3480078" cy="1072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Définir les besoins, les objectifs, le périmètre et les éléments existants.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1919" y="2012752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803725" y="2096453"/>
            <a:ext cx="17907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00" dirty="0"/>
          </a:p>
        </p:txBody>
      </p:sp>
      <p:sp>
        <p:nvSpPr>
          <p:cNvPr id="13" name="Text 11"/>
          <p:cNvSpPr/>
          <p:nvPr/>
        </p:nvSpPr>
        <p:spPr>
          <a:xfrm>
            <a:off x="10368201" y="2012752"/>
            <a:ext cx="2870597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Description de la cible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0368201" y="2496026"/>
            <a:ext cx="348007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Définir le profil type de la cible et ses besoins.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82241" y="4043482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42142" y="4127183"/>
            <a:ext cx="182999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600" dirty="0"/>
          </a:p>
        </p:txBody>
      </p:sp>
      <p:sp>
        <p:nvSpPr>
          <p:cNvPr id="17" name="Text 15"/>
          <p:cNvSpPr/>
          <p:nvPr/>
        </p:nvSpPr>
        <p:spPr>
          <a:xfrm>
            <a:off x="1508522" y="4043482"/>
            <a:ext cx="3480078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Évaluation de la concurrence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1508522" y="4875967"/>
            <a:ext cx="348007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Analyser les concurrents et leur positionnement.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2080" y="4043482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5372100" y="4127183"/>
            <a:ext cx="182761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</a:t>
            </a:r>
            <a:endParaRPr lang="en-US" sz="2600" dirty="0"/>
          </a:p>
        </p:txBody>
      </p:sp>
      <p:sp>
        <p:nvSpPr>
          <p:cNvPr id="21" name="Text 19"/>
          <p:cNvSpPr/>
          <p:nvPr/>
        </p:nvSpPr>
        <p:spPr>
          <a:xfrm>
            <a:off x="5938361" y="4043482"/>
            <a:ext cx="3480078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Charte graphique et ergonomique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5938361" y="4875967"/>
            <a:ext cx="348007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Définir les éléments visuels et l’ergonomie du projet.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9641919" y="4043482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9792176" y="4127183"/>
            <a:ext cx="202168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6</a:t>
            </a:r>
            <a:endParaRPr lang="en-US" sz="2600" dirty="0"/>
          </a:p>
        </p:txBody>
      </p:sp>
      <p:sp>
        <p:nvSpPr>
          <p:cNvPr id="25" name="Text 23"/>
          <p:cNvSpPr/>
          <p:nvPr/>
        </p:nvSpPr>
        <p:spPr>
          <a:xfrm>
            <a:off x="10368201" y="4043482"/>
            <a:ext cx="2869763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Enveloppe budgétaire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10368201" y="4526756"/>
            <a:ext cx="348007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Estimer le budget global du projet.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82241" y="6065877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943928" y="6149578"/>
            <a:ext cx="179427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7</a:t>
            </a:r>
            <a:endParaRPr lang="en-US" sz="2600" dirty="0"/>
          </a:p>
        </p:txBody>
      </p:sp>
      <p:sp>
        <p:nvSpPr>
          <p:cNvPr id="29" name="Text 27"/>
          <p:cNvSpPr/>
          <p:nvPr/>
        </p:nvSpPr>
        <p:spPr>
          <a:xfrm>
            <a:off x="1508522" y="6065877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Délais de réalisation</a:t>
            </a:r>
            <a:endParaRPr lang="en-US" sz="2150" dirty="0"/>
          </a:p>
        </p:txBody>
      </p:sp>
      <p:sp>
        <p:nvSpPr>
          <p:cNvPr id="30" name="Text 28"/>
          <p:cNvSpPr/>
          <p:nvPr/>
        </p:nvSpPr>
        <p:spPr>
          <a:xfrm>
            <a:off x="1508522" y="6549152"/>
            <a:ext cx="348007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Définir les dates butoirs et les jalons du projet.</a:t>
            </a:r>
            <a:endParaRPr lang="en-US" sz="1750" dirty="0"/>
          </a:p>
        </p:txBody>
      </p:sp>
      <p:sp>
        <p:nvSpPr>
          <p:cNvPr id="31" name="Shape 29"/>
          <p:cNvSpPr/>
          <p:nvPr/>
        </p:nvSpPr>
        <p:spPr>
          <a:xfrm>
            <a:off x="5212080" y="6065877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5364004" y="6149578"/>
            <a:ext cx="198834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8</a:t>
            </a:r>
            <a:endParaRPr lang="en-US" sz="2600" dirty="0"/>
          </a:p>
        </p:txBody>
      </p:sp>
      <p:sp>
        <p:nvSpPr>
          <p:cNvPr id="33" name="Text 31"/>
          <p:cNvSpPr/>
          <p:nvPr/>
        </p:nvSpPr>
        <p:spPr>
          <a:xfrm>
            <a:off x="5938361" y="6065877"/>
            <a:ext cx="3480078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Spécifications fonctionnelles</a:t>
            </a:r>
            <a:endParaRPr lang="en-US" sz="2150" dirty="0"/>
          </a:p>
        </p:txBody>
      </p:sp>
      <p:sp>
        <p:nvSpPr>
          <p:cNvPr id="34" name="Text 32"/>
          <p:cNvSpPr/>
          <p:nvPr/>
        </p:nvSpPr>
        <p:spPr>
          <a:xfrm>
            <a:off x="5938361" y="6898362"/>
            <a:ext cx="348007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Décrire les fonctionnalités du projet en détail.</a:t>
            </a:r>
            <a:endParaRPr lang="en-US" sz="1750" dirty="0"/>
          </a:p>
        </p:txBody>
      </p:sp>
      <p:sp>
        <p:nvSpPr>
          <p:cNvPr id="35" name="Shape 33"/>
          <p:cNvSpPr/>
          <p:nvPr/>
        </p:nvSpPr>
        <p:spPr>
          <a:xfrm>
            <a:off x="9641919" y="6065877"/>
            <a:ext cx="502801" cy="502801"/>
          </a:xfrm>
          <a:prstGeom prst="roundRect">
            <a:avLst>
              <a:gd name="adj" fmla="val 1867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9795034" y="6149578"/>
            <a:ext cx="196453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</a:t>
            </a:r>
            <a:endParaRPr lang="en-US" sz="2600" dirty="0"/>
          </a:p>
        </p:txBody>
      </p:sp>
      <p:sp>
        <p:nvSpPr>
          <p:cNvPr id="37" name="Text 35"/>
          <p:cNvSpPr/>
          <p:nvPr/>
        </p:nvSpPr>
        <p:spPr>
          <a:xfrm>
            <a:off x="10368201" y="6065877"/>
            <a:ext cx="329934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Spécifications techniques</a:t>
            </a:r>
            <a:endParaRPr lang="en-US" sz="2150" dirty="0"/>
          </a:p>
        </p:txBody>
      </p:sp>
      <p:sp>
        <p:nvSpPr>
          <p:cNvPr id="38" name="Text 36"/>
          <p:cNvSpPr/>
          <p:nvPr/>
        </p:nvSpPr>
        <p:spPr>
          <a:xfrm>
            <a:off x="10368201" y="6549152"/>
            <a:ext cx="348007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Définir les exigences techniques du projet.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2092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Étape 1 : présenter l’entreprise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3260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Informations Essentielles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Décrivez brièvement l’entreprise, son secteur d’activité, son cœur de métier, ses produits ou services phares, et sa vision.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Objectif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Permet aux prestataires externes de comprendre l’identité de leur client.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98232"/>
            <a:ext cx="74954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Étape 2 : présenter le projet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023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6074" y="2487335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Contexte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89274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Expliquez les besoins, leur origine, et les bénéficiaires du projet.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4023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1916" y="2487335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4023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Objectifs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2892743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Définissez les résultats attendus pour garantir une direction claire et des décisions éclairées.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8263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8096" y="4911328"/>
            <a:ext cx="1816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48263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Périmètre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31673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Déterminez les limites du projet, son impact géographique, et les langues impliquées.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48263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47749" y="4911328"/>
            <a:ext cx="1857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48263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Éléments Existants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316736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Incorporez les éléments existants, comme les versions précédentes, les maquettes, et les documents de présentation.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4904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Étape 3 : décrire la cible du projet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06760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8411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Personal Marketing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331613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Créez un profil type fictif de votre client idéal, incluant ses informations démographiques, ses centres d’intérêt, et ses problèmes.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606760"/>
            <a:ext cx="3664863" cy="2773799"/>
          </a:xfrm>
          <a:prstGeom prst="roundRect">
            <a:avLst>
              <a:gd name="adj" fmla="val 343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8411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Objectif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43316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Augmentez vos chances d’atteindre votre cible en la décrivant précisément.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494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Étape 4 : évaluer la concurrence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80714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600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Concurrents Directs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09135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Identifiez vos principaux concurrents et leurs atouts et faiblesses.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380714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600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Positionnement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5091351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Analysez leur positionnement, leur image de marque, et les éléments qui vous différencient.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26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Étape 5 : définir la charte graphique et ergonomique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3210401"/>
            <a:ext cx="30480" cy="3566517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370546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34655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1085" y="3550563"/>
            <a:ext cx="1456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Logo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3927634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Définissez le logo de votre projet, sa typographie, ses couleurs, et ses illustrations.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560212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7C7D0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53622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45250" y="5447228"/>
            <a:ext cx="1772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Ergonomie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5824299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Assurez une navigation intuitive et une expérience utilisateur optimale.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2025-01-08T13:21:41Z</dcterms:created>
  <dcterms:modified xsi:type="dcterms:W3CDTF">2025-01-08T13:21:41Z</dcterms:modified>
</cp:coreProperties>
</file>